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9" r:id="rId3"/>
    <p:sldId id="271" r:id="rId4"/>
    <p:sldId id="268" r:id="rId5"/>
    <p:sldId id="265" r:id="rId6"/>
    <p:sldId id="260" r:id="rId7"/>
    <p:sldId id="261" r:id="rId8"/>
    <p:sldId id="266" r:id="rId9"/>
    <p:sldId id="262" r:id="rId10"/>
    <p:sldId id="263" r:id="rId11"/>
    <p:sldId id="267" r:id="rId12"/>
    <p:sldId id="264" r:id="rId13"/>
  </p:sldIdLst>
  <p:sldSz cx="12192000" cy="6858000"/>
  <p:notesSz cx="6858000" cy="9144000"/>
  <p:embeddedFontLst>
    <p:embeddedFont>
      <p:font typeface="Poppins" panose="020B0604020202020204" charset="-18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iXMjpKdOZMbqgcJFAryASTqGq7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40B075-6EF5-48B5-A6D8-1DA6AB4E73CC}">
  <a:tblStyle styleId="{4840B075-6EF5-48B5-A6D8-1DA6AB4E73C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5" d="100"/>
          <a:sy n="45" d="100"/>
        </p:scale>
        <p:origin x="612" y="3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77180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3" name="Google Shape;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963691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584408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574319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04261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83057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83057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5" name="Google Shape;8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67234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5" name="Google Shape;8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34365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96592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7" name="Google Shape;9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8629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7" name="Google Shape;9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459470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03" name="Google Shape;1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07150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9578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995782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4" name="Google Shape;14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7290" y="6311900"/>
            <a:ext cx="1057364" cy="54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2"/>
          <p:cNvSpPr/>
          <p:nvPr/>
        </p:nvSpPr>
        <p:spPr>
          <a:xfrm>
            <a:off x="10911636" y="-773508"/>
            <a:ext cx="2111432" cy="2111432"/>
          </a:xfrm>
          <a:prstGeom prst="ellipse">
            <a:avLst/>
          </a:prstGeom>
          <a:solidFill>
            <a:srgbClr val="98A1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2"/>
          <p:cNvSpPr/>
          <p:nvPr/>
        </p:nvSpPr>
        <p:spPr>
          <a:xfrm rot="-2793109">
            <a:off x="11309305" y="4498671"/>
            <a:ext cx="3549534" cy="2470406"/>
          </a:xfrm>
          <a:prstGeom prst="rect">
            <a:avLst/>
          </a:prstGeom>
          <a:solidFill>
            <a:srgbClr val="66FF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2"/>
          <p:cNvSpPr/>
          <p:nvPr/>
        </p:nvSpPr>
        <p:spPr>
          <a:xfrm rot="-1002334">
            <a:off x="-581181" y="-552332"/>
            <a:ext cx="1396941" cy="1335601"/>
          </a:xfrm>
          <a:prstGeom prst="star10">
            <a:avLst>
              <a:gd name="adj" fmla="val 24304"/>
              <a:gd name="hf" fmla="val 105146"/>
            </a:avLst>
          </a:prstGeom>
          <a:solidFill>
            <a:srgbClr val="FA611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>
  <p:cSld name="1_Slajd tytułowy 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3"/>
          <p:cNvSpPr txBox="1">
            <a:spLocks noGrp="1"/>
          </p:cNvSpPr>
          <p:nvPr>
            <p:ph type="ctrTitle"/>
          </p:nvPr>
        </p:nvSpPr>
        <p:spPr>
          <a:xfrm>
            <a:off x="388883" y="1041400"/>
            <a:ext cx="6950639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" name="Google Shape;20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5383" y="5432521"/>
            <a:ext cx="2006885" cy="103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5383" y="5432521"/>
            <a:ext cx="2006885" cy="103650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3"/>
          <p:cNvSpPr/>
          <p:nvPr/>
        </p:nvSpPr>
        <p:spPr>
          <a:xfrm rot="-1002334">
            <a:off x="11243410" y="904269"/>
            <a:ext cx="1847923" cy="1847923"/>
          </a:xfrm>
          <a:prstGeom prst="star10">
            <a:avLst>
              <a:gd name="adj" fmla="val 24304"/>
              <a:gd name="hf" fmla="val 105146"/>
            </a:avLst>
          </a:prstGeom>
          <a:solidFill>
            <a:srgbClr val="FA611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13"/>
          <p:cNvSpPr/>
          <p:nvPr/>
        </p:nvSpPr>
        <p:spPr>
          <a:xfrm>
            <a:off x="-546948" y="-935831"/>
            <a:ext cx="1871662" cy="1871662"/>
          </a:xfrm>
          <a:prstGeom prst="ellipse">
            <a:avLst/>
          </a:prstGeom>
          <a:solidFill>
            <a:srgbClr val="66FF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3"/>
          <p:cNvSpPr txBox="1">
            <a:spLocks noGrp="1"/>
          </p:cNvSpPr>
          <p:nvPr>
            <p:ph type="subTitle" idx="1"/>
          </p:nvPr>
        </p:nvSpPr>
        <p:spPr>
          <a:xfrm>
            <a:off x="388883" y="3496355"/>
            <a:ext cx="6950639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25" name="Google Shape;2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39522" y="2521772"/>
            <a:ext cx="714796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13"/>
          <p:cNvSpPr/>
          <p:nvPr/>
        </p:nvSpPr>
        <p:spPr>
          <a:xfrm>
            <a:off x="8712742" y="4447259"/>
            <a:ext cx="2301945" cy="2343600"/>
          </a:xfrm>
          <a:prstGeom prst="roundRect">
            <a:avLst>
              <a:gd name="adj" fmla="val 9719"/>
            </a:avLst>
          </a:prstGeom>
          <a:blipFill rotWithShape="1">
            <a:blip r:embed="rId4">
              <a:alphaModFix/>
            </a:blip>
            <a:stretch>
              <a:fillRect l="-21152" t="-2992" r="-21152" b="-73648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716348" y="3236148"/>
            <a:ext cx="714796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08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31" name="Google Shape;31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91552" y="3591391"/>
            <a:ext cx="7267848" cy="6107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6110" y="209347"/>
            <a:ext cx="797776" cy="889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>
  <p:cSld name="1_Slajd tytułow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5" name="Google Shape;35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5383" y="5432521"/>
            <a:ext cx="2006885" cy="1036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5383" y="5432521"/>
            <a:ext cx="2006885" cy="1036502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5"/>
          <p:cNvSpPr/>
          <p:nvPr/>
        </p:nvSpPr>
        <p:spPr>
          <a:xfrm rot="-1002334">
            <a:off x="-458579" y="-534985"/>
            <a:ext cx="1847923" cy="1847923"/>
          </a:xfrm>
          <a:prstGeom prst="star10">
            <a:avLst>
              <a:gd name="adj" fmla="val 24304"/>
              <a:gd name="hf" fmla="val 105146"/>
            </a:avLst>
          </a:prstGeom>
          <a:solidFill>
            <a:srgbClr val="FA611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" name="Google Shape;38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1123" y="4493570"/>
            <a:ext cx="7043864" cy="583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15"/>
          <p:cNvPicPr preferRelativeResize="0"/>
          <p:nvPr/>
        </p:nvPicPr>
        <p:blipFill rotWithShape="1">
          <a:blip r:embed="rId4">
            <a:alphaModFix/>
          </a:blip>
          <a:srcRect l="77135" t="68889"/>
          <a:stretch/>
        </p:blipFill>
        <p:spPr>
          <a:xfrm>
            <a:off x="10693055" y="3962399"/>
            <a:ext cx="2475959" cy="2245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>
  <p:cSld name="1_Tytuł i zawartość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885233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838199" y="1825625"/>
            <a:ext cx="1021007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6"/>
          <p:cNvSpPr/>
          <p:nvPr/>
        </p:nvSpPr>
        <p:spPr>
          <a:xfrm rot="-2793109">
            <a:off x="11390761" y="4878136"/>
            <a:ext cx="3549534" cy="2470406"/>
          </a:xfrm>
          <a:prstGeom prst="rect">
            <a:avLst/>
          </a:prstGeom>
          <a:solidFill>
            <a:srgbClr val="66FF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7290" y="6311900"/>
            <a:ext cx="1057364" cy="5461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6"/>
          <p:cNvSpPr/>
          <p:nvPr/>
        </p:nvSpPr>
        <p:spPr>
          <a:xfrm rot="-540000">
            <a:off x="11519948" y="-1271246"/>
            <a:ext cx="210312" cy="2051374"/>
          </a:xfrm>
          <a:prstGeom prst="rect">
            <a:avLst/>
          </a:prstGeom>
          <a:solidFill>
            <a:srgbClr val="FA611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" name="Google Shape;46;p16"/>
          <p:cNvPicPr preferRelativeResize="0"/>
          <p:nvPr/>
        </p:nvPicPr>
        <p:blipFill rotWithShape="1">
          <a:blip r:embed="rId3">
            <a:alphaModFix/>
          </a:blip>
          <a:srcRect l="8875" t="5333" r="75115" b="74200"/>
          <a:stretch/>
        </p:blipFill>
        <p:spPr>
          <a:xfrm rot="449321">
            <a:off x="9626769" y="188217"/>
            <a:ext cx="1125888" cy="1191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885086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3" name="Google Shape;53;p17"/>
          <p:cNvPicPr preferRelativeResize="0"/>
          <p:nvPr/>
        </p:nvPicPr>
        <p:blipFill rotWithShape="1">
          <a:blip r:embed="rId2">
            <a:alphaModFix/>
          </a:blip>
          <a:srcRect r="84470" b="70777"/>
          <a:stretch/>
        </p:blipFill>
        <p:spPr>
          <a:xfrm>
            <a:off x="2140897" y="-1154171"/>
            <a:ext cx="1681656" cy="210957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7"/>
          <p:cNvSpPr/>
          <p:nvPr/>
        </p:nvSpPr>
        <p:spPr>
          <a:xfrm rot="-780000">
            <a:off x="-679854" y="6817895"/>
            <a:ext cx="4796590" cy="80210"/>
          </a:xfrm>
          <a:prstGeom prst="rect">
            <a:avLst/>
          </a:prstGeom>
          <a:solidFill>
            <a:srgbClr val="66FF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290" y="6311900"/>
            <a:ext cx="1057364" cy="5461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7"/>
          <p:cNvSpPr/>
          <p:nvPr/>
        </p:nvSpPr>
        <p:spPr>
          <a:xfrm rot="-540000">
            <a:off x="11519948" y="-1271246"/>
            <a:ext cx="210312" cy="2051374"/>
          </a:xfrm>
          <a:prstGeom prst="rect">
            <a:avLst/>
          </a:prstGeom>
          <a:solidFill>
            <a:srgbClr val="FA611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7"/>
          <p:cNvPicPr preferRelativeResize="0"/>
          <p:nvPr/>
        </p:nvPicPr>
        <p:blipFill rotWithShape="1">
          <a:blip r:embed="rId4">
            <a:alphaModFix/>
          </a:blip>
          <a:srcRect l="8875" t="5333" r="75115" b="74200"/>
          <a:stretch/>
        </p:blipFill>
        <p:spPr>
          <a:xfrm rot="449321">
            <a:off x="9626769" y="188217"/>
            <a:ext cx="1125888" cy="1191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 rot="-2793109">
            <a:off x="11390761" y="4878136"/>
            <a:ext cx="3549534" cy="2470406"/>
          </a:xfrm>
          <a:prstGeom prst="rect">
            <a:avLst/>
          </a:prstGeom>
          <a:solidFill>
            <a:srgbClr val="66FF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8"/>
          <p:cNvPicPr preferRelativeResize="0"/>
          <p:nvPr/>
        </p:nvPicPr>
        <p:blipFill rotWithShape="1">
          <a:blip r:embed="rId2">
            <a:alphaModFix/>
          </a:blip>
          <a:srcRect r="84470" b="70777"/>
          <a:stretch/>
        </p:blipFill>
        <p:spPr>
          <a:xfrm>
            <a:off x="-194856" y="-934857"/>
            <a:ext cx="1681656" cy="210957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8"/>
          <p:cNvSpPr/>
          <p:nvPr/>
        </p:nvSpPr>
        <p:spPr>
          <a:xfrm rot="-540000">
            <a:off x="11519948" y="-1271246"/>
            <a:ext cx="210312" cy="2051374"/>
          </a:xfrm>
          <a:prstGeom prst="rect">
            <a:avLst/>
          </a:prstGeom>
          <a:solidFill>
            <a:srgbClr val="FA611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8"/>
          <p:cNvSpPr/>
          <p:nvPr/>
        </p:nvSpPr>
        <p:spPr>
          <a:xfrm rot="-780000">
            <a:off x="-679854" y="6817895"/>
            <a:ext cx="4796590" cy="80210"/>
          </a:xfrm>
          <a:prstGeom prst="rect">
            <a:avLst/>
          </a:prstGeom>
          <a:solidFill>
            <a:srgbClr val="66FFD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8"/>
          <p:cNvPicPr preferRelativeResize="0"/>
          <p:nvPr/>
        </p:nvPicPr>
        <p:blipFill rotWithShape="1">
          <a:blip r:embed="rId3">
            <a:alphaModFix/>
          </a:blip>
          <a:srcRect l="8875" t="5333" r="75115" b="74200"/>
          <a:stretch/>
        </p:blipFill>
        <p:spPr>
          <a:xfrm rot="449321">
            <a:off x="9626769" y="188217"/>
            <a:ext cx="1125888" cy="1191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7290" y="6311900"/>
            <a:ext cx="1057364" cy="54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"/>
          <p:cNvSpPr txBox="1">
            <a:spLocks noGrp="1"/>
          </p:cNvSpPr>
          <p:nvPr>
            <p:ph type="ctrTitle"/>
          </p:nvPr>
        </p:nvSpPr>
        <p:spPr>
          <a:xfrm>
            <a:off x="388883" y="1041400"/>
            <a:ext cx="6950639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5000">
                <a:latin typeface="Poppins"/>
                <a:ea typeface="Poppins"/>
                <a:cs typeface="Poppins"/>
                <a:sym typeface="Poppins"/>
              </a:rPr>
              <a:t>Projekt Końcowy</a:t>
            </a:r>
            <a:endParaRPr sz="5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" name="Google Shape;76;p2"/>
          <p:cNvSpPr txBox="1">
            <a:spLocks noGrp="1"/>
          </p:cNvSpPr>
          <p:nvPr>
            <p:ph type="subTitle" idx="1"/>
          </p:nvPr>
        </p:nvSpPr>
        <p:spPr>
          <a:xfrm>
            <a:off x="388883" y="3496355"/>
            <a:ext cx="6950639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r>
              <a:rPr lang="pl-PL" sz="2600" dirty="0" smtClean="0">
                <a:latin typeface="Poppins"/>
                <a:ea typeface="Poppins"/>
                <a:cs typeface="Poppins"/>
                <a:sym typeface="Poppins"/>
              </a:rPr>
              <a:t>Ilona Czyż</a:t>
            </a:r>
            <a:endParaRPr sz="2600"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r>
              <a:rPr lang="en-US" dirty="0" err="1" smtClean="0">
                <a:latin typeface="Poppins"/>
                <a:ea typeface="Poppins"/>
                <a:cs typeface="Poppins"/>
                <a:sym typeface="Poppins"/>
              </a:rPr>
              <a:t>ZDtestPol</a:t>
            </a:r>
            <a:r>
              <a:rPr lang="pl-PL" dirty="0" smtClean="0">
                <a:latin typeface="Poppins"/>
                <a:ea typeface="Poppins"/>
                <a:cs typeface="Poppins"/>
                <a:sym typeface="Poppins"/>
              </a:rPr>
              <a:t>97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  <a:p>
            <a:pPr marL="45720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8108"/>
              <a:buNone/>
            </a:pPr>
            <a:r>
              <a:rPr lang="pl-PL" dirty="0" smtClean="0">
                <a:latin typeface="Poppins"/>
                <a:ea typeface="Poppins"/>
                <a:cs typeface="Poppins"/>
                <a:sym typeface="Poppins"/>
              </a:rPr>
              <a:t>Aplikacja internetowa – rejestracja użytkownika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/>
            </a:r>
            <a:br>
              <a:rPr lang="en-US" dirty="0">
                <a:latin typeface="Poppins"/>
                <a:ea typeface="Poppins"/>
                <a:cs typeface="Poppins"/>
                <a:sym typeface="Poppins"/>
              </a:rPr>
            </a:b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"/>
          <p:cNvSpPr txBox="1">
            <a:spLocks noGrp="1"/>
          </p:cNvSpPr>
          <p:nvPr>
            <p:ph type="title"/>
          </p:nvPr>
        </p:nvSpPr>
        <p:spPr>
          <a:xfrm>
            <a:off x="838200" y="1181099"/>
            <a:ext cx="99578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500" b="1" dirty="0" err="1">
                <a:latin typeface="Poppins"/>
                <a:ea typeface="Poppins"/>
                <a:cs typeface="Poppins"/>
                <a:sym typeface="Poppins"/>
              </a:rPr>
              <a:t>Raportowanie</a:t>
            </a:r>
            <a:r>
              <a:rPr lang="en-US" sz="35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b="1" dirty="0" err="1">
                <a:latin typeface="Poppins"/>
                <a:ea typeface="Poppins"/>
                <a:cs typeface="Poppins"/>
                <a:sym typeface="Poppins"/>
              </a:rPr>
              <a:t>defektów</a:t>
            </a:r>
            <a:r>
              <a:rPr lang="en-US" sz="3500" b="1" dirty="0">
                <a:latin typeface="Poppins"/>
                <a:ea typeface="Poppins"/>
                <a:cs typeface="Poppins"/>
                <a:sym typeface="Poppins"/>
              </a:rPr>
              <a:t> w </a:t>
            </a:r>
            <a:r>
              <a:rPr lang="en-US" sz="3500" b="1" dirty="0" err="1">
                <a:latin typeface="Poppins"/>
                <a:ea typeface="Poppins"/>
                <a:cs typeface="Poppins"/>
                <a:sym typeface="Poppins"/>
              </a:rPr>
              <a:t>narzędziu</a:t>
            </a:r>
            <a:r>
              <a:rPr lang="en-US" sz="3500" b="1" dirty="0">
                <a:latin typeface="Poppins"/>
                <a:ea typeface="Poppins"/>
                <a:cs typeface="Poppins"/>
                <a:sym typeface="Poppins"/>
              </a:rPr>
              <a:t> JIRA</a:t>
            </a:r>
            <a:endParaRPr sz="3500" b="1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3" name="Google Shape;113;p8"/>
          <p:cNvSpPr txBox="1">
            <a:spLocks noGrp="1"/>
          </p:cNvSpPr>
          <p:nvPr>
            <p:ph type="body" idx="1"/>
          </p:nvPr>
        </p:nvSpPr>
        <p:spPr>
          <a:xfrm>
            <a:off x="838200" y="2506662"/>
            <a:ext cx="995782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Zrzut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ekranu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przykładowego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raportu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z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awarii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.</a:t>
            </a:r>
            <a:endParaRPr sz="2800" dirty="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hrome_if5QbgNmb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6850" y="670273"/>
            <a:ext cx="11833225" cy="524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691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9578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500">
                <a:latin typeface="Poppins"/>
                <a:ea typeface="Poppins"/>
                <a:cs typeface="Poppins"/>
                <a:sym typeface="Poppins"/>
              </a:rPr>
              <a:t>Elementy dodatkowe</a:t>
            </a:r>
            <a:endParaRPr sz="35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9" name="Google Shape;119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995782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•"/>
            </a:pP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Nagrywanie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testów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za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pomocą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Narzędzia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Selenium IDE.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  <a:p>
            <a:pPr marL="5715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•"/>
            </a:pP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Korzystanie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z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narzędzi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deweloperskich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w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przeglądarce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internetowej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.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  <a:p>
            <a:pPr marL="5715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•"/>
            </a:pP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Wysyłanie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request’ów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za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pomocą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narzędzia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Postman, (GET, POST, PUT, DELETE).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  <a:p>
            <a:pPr marL="5715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oppins"/>
              <a:buChar char="•"/>
            </a:pP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Przepisanie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wybranego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przypadku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testowego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za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latin typeface="Poppins"/>
                <a:ea typeface="Poppins"/>
                <a:cs typeface="Poppins"/>
                <a:sym typeface="Poppins"/>
              </a:rPr>
              <a:t>pomocą</a:t>
            </a:r>
            <a:r>
              <a:rPr lang="en-US" dirty="0">
                <a:latin typeface="Poppins"/>
                <a:ea typeface="Poppins"/>
                <a:cs typeface="Poppins"/>
                <a:sym typeface="Poppins"/>
              </a:rPr>
              <a:t> Behavior Driven Development.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9578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500">
                <a:latin typeface="Poppins"/>
                <a:ea typeface="Poppins"/>
                <a:cs typeface="Poppins"/>
                <a:sym typeface="Poppins"/>
              </a:rPr>
              <a:t>Krótko o projekcie</a:t>
            </a:r>
            <a:endParaRPr sz="35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" name="Google Shape;82;p3"/>
          <p:cNvSpPr txBox="1">
            <a:spLocks noGrp="1"/>
          </p:cNvSpPr>
          <p:nvPr>
            <p:ph type="body" idx="1"/>
          </p:nvPr>
        </p:nvSpPr>
        <p:spPr>
          <a:xfrm>
            <a:off x="838200" y="1825624"/>
            <a:ext cx="9957822" cy="4575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marL="20955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</a:pP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Charakterystyka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testowanej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aplikacji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 (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jakiego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typu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aplikacja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, do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czego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służy</a:t>
            </a:r>
            <a:r>
              <a:rPr lang="en-US" sz="3400" b="1" dirty="0" smtClean="0">
                <a:latin typeface="Poppins"/>
                <a:ea typeface="Poppins"/>
                <a:cs typeface="Poppins"/>
                <a:sym typeface="Poppins"/>
              </a:rPr>
              <a:t>?).</a:t>
            </a:r>
            <a:endParaRPr lang="pl-PL" sz="3400" b="1" dirty="0" smtClean="0">
              <a:latin typeface="Poppins"/>
              <a:ea typeface="Poppins"/>
              <a:cs typeface="Poppins"/>
              <a:sym typeface="Poppins"/>
            </a:endParaRPr>
          </a:p>
          <a:p>
            <a:pPr marL="114300" indent="0">
              <a:buNone/>
            </a:pPr>
            <a:endParaRPr lang="pl-PL" sz="2100" dirty="0" smtClean="0">
              <a:latin typeface="Poppins"/>
              <a:cs typeface="Poppins"/>
              <a:sym typeface="Poppins"/>
            </a:endParaRPr>
          </a:p>
          <a:p>
            <a:r>
              <a:rPr lang="pl-PL" sz="2900" dirty="0" smtClean="0"/>
              <a:t>Testowana </a:t>
            </a:r>
            <a:r>
              <a:rPr lang="pl-PL" sz="2900" dirty="0"/>
              <a:t>aplikacja jest internetową aplikacją typu e-commerce uruchamianą za pomocą przeglądarki internetowej.</a:t>
            </a:r>
          </a:p>
          <a:p>
            <a:r>
              <a:rPr lang="pl-PL" sz="2900" dirty="0"/>
              <a:t>Poprzez swój interfejs, możemy wykonać interesującą nas usługę.</a:t>
            </a:r>
          </a:p>
          <a:p>
            <a:r>
              <a:rPr lang="pl-PL" sz="2900" dirty="0"/>
              <a:t>Aplikacja webowa ma charakter interaktywny, co oznacza, że możemy nasze działania powiązać z systemem, np. kupić produkt, założyć konto, itp. </a:t>
            </a:r>
          </a:p>
          <a:p>
            <a:pPr marL="571500" lvl="0" indent="-3619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100"/>
              <a:buFont typeface="Poppins"/>
              <a:buChar char="•"/>
            </a:pPr>
            <a:endParaRPr sz="2100" dirty="0">
              <a:latin typeface="Poppins"/>
              <a:ea typeface="Poppins"/>
              <a:cs typeface="Poppins"/>
              <a:sym typeface="Poppins"/>
            </a:endParaRPr>
          </a:p>
          <a:p>
            <a:pPr marL="20955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</a:pP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Na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jakiej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podstawie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testowałeś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aś</a:t>
            </a:r>
            <a:r>
              <a:rPr lang="en-US" sz="34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400" b="1" dirty="0" err="1">
                <a:latin typeface="Poppins"/>
                <a:ea typeface="Poppins"/>
                <a:cs typeface="Poppins"/>
                <a:sym typeface="Poppins"/>
              </a:rPr>
              <a:t>aplikacje</a:t>
            </a:r>
            <a:r>
              <a:rPr lang="en-US" sz="3400" b="1" dirty="0" smtClean="0">
                <a:latin typeface="Poppins"/>
                <a:ea typeface="Poppins"/>
                <a:cs typeface="Poppins"/>
                <a:sym typeface="Poppins"/>
              </a:rPr>
              <a:t>?</a:t>
            </a:r>
            <a:endParaRPr lang="pl-PL" sz="3400" b="1" dirty="0" smtClean="0">
              <a:latin typeface="Poppins"/>
              <a:ea typeface="Poppins"/>
              <a:cs typeface="Poppins"/>
              <a:sym typeface="Poppins"/>
            </a:endParaRPr>
          </a:p>
          <a:p>
            <a:pPr marL="209550" indent="0">
              <a:buSzPts val="2100"/>
              <a:buNone/>
            </a:pPr>
            <a:endParaRPr lang="pl-PL" sz="2900" dirty="0" smtClean="0"/>
          </a:p>
          <a:p>
            <a:pPr marL="666750" indent="-457200">
              <a:buSzPts val="2100"/>
            </a:pPr>
            <a:r>
              <a:rPr lang="pl-PL" sz="2900" dirty="0" smtClean="0"/>
              <a:t>Testowana </a:t>
            </a:r>
            <a:r>
              <a:rPr lang="pl-PL" sz="2900" dirty="0"/>
              <a:t>aplikacja jest oparta o specyfikację produktu oraz testy eksploracyjne</a:t>
            </a:r>
            <a:r>
              <a:rPr lang="pl-PL" sz="2900" dirty="0" smtClean="0"/>
              <a:t>.</a:t>
            </a:r>
            <a:endParaRPr lang="pl-PL" sz="2900" dirty="0"/>
          </a:p>
        </p:txBody>
      </p:sp>
    </p:spTree>
    <p:extLst>
      <p:ext uri="{BB962C8B-B14F-4D97-AF65-F5344CB8AC3E}">
        <p14:creationId xmlns:p14="http://schemas.microsoft.com/office/powerpoint/2010/main" val="372161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9578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500">
                <a:latin typeface="Poppins"/>
                <a:ea typeface="Poppins"/>
                <a:cs typeface="Poppins"/>
                <a:sym typeface="Poppins"/>
              </a:rPr>
              <a:t>Krótko o projekcie</a:t>
            </a:r>
            <a:endParaRPr sz="35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2" name="Google Shape;82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995782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71500" lvl="0" indent="-361950">
              <a:buSzPts val="2100"/>
              <a:buFont typeface="Poppins"/>
              <a:buChar char="•"/>
            </a:pPr>
            <a:endParaRPr lang="pl-PL" sz="2100" dirty="0">
              <a:latin typeface="Poppins"/>
              <a:ea typeface="Poppins"/>
              <a:cs typeface="Poppins"/>
              <a:sym typeface="Poppins"/>
            </a:endParaRPr>
          </a:p>
          <a:p>
            <a:pPr marL="571500" lvl="0" indent="-361950">
              <a:buSzPts val="2100"/>
              <a:buFont typeface="Poppins"/>
              <a:buChar char="•"/>
            </a:pPr>
            <a:r>
              <a:rPr lang="pl-PL" sz="2400" b="1" dirty="0">
                <a:latin typeface="Poppins"/>
                <a:ea typeface="Poppins"/>
                <a:cs typeface="Poppins"/>
                <a:sym typeface="Poppins"/>
              </a:rPr>
              <a:t>Co udało się </a:t>
            </a:r>
            <a:r>
              <a:rPr lang="pl-PL" sz="2400" b="1" dirty="0" smtClean="0">
                <a:latin typeface="Poppins"/>
                <a:ea typeface="Poppins"/>
                <a:cs typeface="Poppins"/>
                <a:sym typeface="Poppins"/>
              </a:rPr>
              <a:t>zrobić:</a:t>
            </a:r>
            <a:endParaRPr lang="pl-PL" sz="2400" b="1" dirty="0">
              <a:latin typeface="Poppins"/>
              <a:ea typeface="Poppins"/>
              <a:cs typeface="Poppins"/>
              <a:sym typeface="Poppins"/>
            </a:endParaRPr>
          </a:p>
          <a:p>
            <a:pPr marL="1028700" lvl="1" indent="-361950">
              <a:buSzPts val="2100"/>
              <a:buFont typeface="Poppins"/>
              <a:buChar char="•"/>
            </a:pPr>
            <a:endParaRPr lang="pl-PL" sz="2100" dirty="0" smtClean="0">
              <a:latin typeface="Poppins"/>
              <a:ea typeface="Poppins"/>
              <a:cs typeface="Poppins"/>
              <a:sym typeface="Poppins"/>
            </a:endParaRPr>
          </a:p>
          <a:p>
            <a:pPr marL="1028700" lvl="1" indent="-361950">
              <a:buSzPts val="2100"/>
              <a:buFont typeface="Poppins"/>
              <a:buChar char="•"/>
            </a:pPr>
            <a:r>
              <a:rPr lang="pl-PL" sz="2000" dirty="0" smtClean="0">
                <a:latin typeface="+mn-lt"/>
                <a:ea typeface="Poppins"/>
                <a:cs typeface="Poppins"/>
                <a:sym typeface="Poppins"/>
              </a:rPr>
              <a:t>Specyfikacja</a:t>
            </a:r>
          </a:p>
          <a:p>
            <a:pPr marL="1028700" lvl="1" indent="-361950">
              <a:buSzPts val="2100"/>
              <a:buFont typeface="Poppins"/>
              <a:buChar char="•"/>
            </a:pPr>
            <a:r>
              <a:rPr lang="pl-PL" sz="2000" dirty="0" smtClean="0">
                <a:latin typeface="+mn-lt"/>
                <a:ea typeface="Poppins"/>
                <a:cs typeface="Poppins"/>
                <a:sym typeface="Poppins"/>
              </a:rPr>
              <a:t>Testy </a:t>
            </a:r>
            <a:r>
              <a:rPr lang="pl-PL" sz="2000" dirty="0">
                <a:latin typeface="+mn-lt"/>
                <a:ea typeface="Poppins"/>
                <a:cs typeface="Poppins"/>
                <a:sym typeface="Poppins"/>
              </a:rPr>
              <a:t>eksploracyjne</a:t>
            </a:r>
          </a:p>
          <a:p>
            <a:pPr marL="1028700" lvl="1" indent="-361950">
              <a:buSzPts val="2100"/>
              <a:buFont typeface="Poppins"/>
              <a:buChar char="•"/>
            </a:pPr>
            <a:r>
              <a:rPr lang="pl-PL" sz="2000" dirty="0" smtClean="0">
                <a:latin typeface="+mn-lt"/>
                <a:ea typeface="Poppins"/>
                <a:cs typeface="Poppins"/>
                <a:sym typeface="Poppins"/>
              </a:rPr>
              <a:t>Przypadki </a:t>
            </a:r>
            <a:r>
              <a:rPr lang="pl-PL" sz="2000" dirty="0">
                <a:latin typeface="+mn-lt"/>
                <a:ea typeface="Poppins"/>
                <a:cs typeface="Poppins"/>
                <a:sym typeface="Poppins"/>
              </a:rPr>
              <a:t>testowe w narzędziu Test </a:t>
            </a:r>
            <a:r>
              <a:rPr lang="pl-PL" sz="2000" dirty="0" err="1">
                <a:latin typeface="+mn-lt"/>
                <a:ea typeface="Poppins"/>
                <a:cs typeface="Poppins"/>
                <a:sym typeface="Poppins"/>
              </a:rPr>
              <a:t>Rail</a:t>
            </a:r>
            <a:endParaRPr lang="pl-PL" sz="2000" dirty="0">
              <a:latin typeface="+mn-lt"/>
              <a:ea typeface="Poppins"/>
              <a:cs typeface="Poppins"/>
              <a:sym typeface="Poppins"/>
            </a:endParaRPr>
          </a:p>
          <a:p>
            <a:pPr marL="1028700" lvl="1" indent="-361950">
              <a:buSzPts val="2100"/>
              <a:buFont typeface="Poppins"/>
              <a:buChar char="•"/>
            </a:pPr>
            <a:r>
              <a:rPr lang="pl-PL" sz="2000" dirty="0" smtClean="0">
                <a:latin typeface="+mn-lt"/>
                <a:ea typeface="Poppins"/>
                <a:cs typeface="Poppins"/>
                <a:sym typeface="Poppins"/>
              </a:rPr>
              <a:t>Zgłoszenia </a:t>
            </a:r>
            <a:r>
              <a:rPr lang="pl-PL" sz="2000" dirty="0">
                <a:latin typeface="+mn-lt"/>
                <a:ea typeface="Poppins"/>
                <a:cs typeface="Poppins"/>
                <a:sym typeface="Poppins"/>
              </a:rPr>
              <a:t>defektów w JIRA</a:t>
            </a:r>
          </a:p>
          <a:p>
            <a:pPr marL="1028700" lvl="1" indent="-361950">
              <a:buSzPts val="2100"/>
              <a:buFont typeface="Poppins"/>
              <a:buChar char="•"/>
            </a:pPr>
            <a:r>
              <a:rPr lang="pl-PL" sz="2000" dirty="0" smtClean="0">
                <a:latin typeface="+mn-lt"/>
                <a:ea typeface="Poppins"/>
                <a:cs typeface="Poppins"/>
                <a:sym typeface="Poppins"/>
              </a:rPr>
              <a:t>Test </a:t>
            </a:r>
            <a:r>
              <a:rPr lang="pl-PL" sz="2000" dirty="0">
                <a:latin typeface="+mn-lt"/>
                <a:ea typeface="Poppins"/>
                <a:cs typeface="Poppins"/>
                <a:sym typeface="Poppins"/>
              </a:rPr>
              <a:t>w narzędziu </a:t>
            </a:r>
            <a:r>
              <a:rPr lang="pl-PL" sz="2000" dirty="0" err="1">
                <a:latin typeface="+mn-lt"/>
                <a:ea typeface="Poppins"/>
                <a:cs typeface="Poppins"/>
                <a:sym typeface="Poppins"/>
              </a:rPr>
              <a:t>Selenium</a:t>
            </a:r>
            <a:r>
              <a:rPr lang="pl-PL" sz="2000" dirty="0">
                <a:latin typeface="+mn-lt"/>
                <a:ea typeface="Poppins"/>
                <a:cs typeface="Poppins"/>
                <a:sym typeface="Poppins"/>
              </a:rPr>
              <a:t> IDE</a:t>
            </a:r>
          </a:p>
          <a:p>
            <a:pPr marL="1028700" lvl="1" indent="-361950">
              <a:buSzPts val="2100"/>
              <a:buFont typeface="Poppins"/>
              <a:buChar char="•"/>
            </a:pPr>
            <a:r>
              <a:rPr lang="en-US" sz="2000" dirty="0" err="1">
                <a:latin typeface="Poppins"/>
                <a:ea typeface="Poppins"/>
                <a:cs typeface="Poppins"/>
                <a:sym typeface="Poppins"/>
              </a:rPr>
              <a:t>Wysyłanie</a:t>
            </a:r>
            <a:r>
              <a:rPr lang="en-US" sz="20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 dirty="0" err="1">
                <a:latin typeface="Poppins"/>
                <a:ea typeface="Poppins"/>
                <a:cs typeface="Poppins"/>
                <a:sym typeface="Poppins"/>
              </a:rPr>
              <a:t>request’ów</a:t>
            </a:r>
            <a:r>
              <a:rPr lang="en-US" sz="20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 dirty="0" err="1">
                <a:latin typeface="Poppins"/>
                <a:ea typeface="Poppins"/>
                <a:cs typeface="Poppins"/>
                <a:sym typeface="Poppins"/>
              </a:rPr>
              <a:t>za</a:t>
            </a:r>
            <a:r>
              <a:rPr lang="en-US" sz="20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 dirty="0" err="1">
                <a:latin typeface="Poppins"/>
                <a:ea typeface="Poppins"/>
                <a:cs typeface="Poppins"/>
                <a:sym typeface="Poppins"/>
              </a:rPr>
              <a:t>pomocą</a:t>
            </a:r>
            <a:r>
              <a:rPr lang="en-US" sz="20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00" dirty="0" err="1">
                <a:latin typeface="Poppins"/>
                <a:ea typeface="Poppins"/>
                <a:cs typeface="Poppins"/>
                <a:sym typeface="Poppins"/>
              </a:rPr>
              <a:t>narzędzia</a:t>
            </a:r>
            <a:r>
              <a:rPr lang="en-US" sz="2000" dirty="0">
                <a:latin typeface="Poppins"/>
                <a:ea typeface="Poppins"/>
                <a:cs typeface="Poppins"/>
                <a:sym typeface="Poppins"/>
              </a:rPr>
              <a:t> Postman, (GET, POST, PUT, DELETE</a:t>
            </a:r>
            <a:r>
              <a:rPr lang="en-US" sz="2000" dirty="0" smtClean="0">
                <a:latin typeface="Poppins"/>
                <a:ea typeface="Poppins"/>
                <a:cs typeface="Poppins"/>
                <a:sym typeface="Poppins"/>
              </a:rPr>
              <a:t>).</a:t>
            </a:r>
            <a:endParaRPr lang="pl-PL" sz="2000" dirty="0" smtClean="0">
              <a:latin typeface="+mn-lt"/>
              <a:ea typeface="Poppins"/>
              <a:cs typeface="Poppins"/>
              <a:sym typeface="Poppins"/>
            </a:endParaRPr>
          </a:p>
          <a:p>
            <a:pPr marL="1028700" lvl="1" indent="-361950">
              <a:buSzPts val="2100"/>
              <a:buFont typeface="Poppins"/>
              <a:buChar char="•"/>
            </a:pPr>
            <a:r>
              <a:rPr lang="pl-PL" sz="2000" dirty="0" smtClean="0">
                <a:latin typeface="+mn-lt"/>
                <a:ea typeface="Poppins"/>
                <a:cs typeface="Poppins"/>
                <a:sym typeface="Poppins"/>
              </a:rPr>
              <a:t>Scenariusz napisany </a:t>
            </a:r>
            <a:r>
              <a:rPr lang="pl-PL" sz="2000" dirty="0">
                <a:latin typeface="+mn-lt"/>
                <a:ea typeface="Poppins"/>
                <a:cs typeface="Poppins"/>
                <a:sym typeface="Poppins"/>
              </a:rPr>
              <a:t>w BDD</a:t>
            </a:r>
          </a:p>
          <a:p>
            <a:pPr marL="571500" lvl="0" indent="-3619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100"/>
              <a:buFont typeface="Poppins"/>
              <a:buChar char="•"/>
            </a:pPr>
            <a:endParaRPr sz="2100" dirty="0"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72161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>
            <a:spLocks noGrp="1"/>
          </p:cNvSpPr>
          <p:nvPr>
            <p:ph type="title"/>
          </p:nvPr>
        </p:nvSpPr>
        <p:spPr>
          <a:xfrm>
            <a:off x="1107673" y="824765"/>
            <a:ext cx="99578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500" b="1" dirty="0" err="1">
                <a:latin typeface="Poppins"/>
                <a:ea typeface="Poppins"/>
                <a:cs typeface="Poppins"/>
                <a:sym typeface="Poppins"/>
              </a:rPr>
              <a:t>Specyfikacja</a:t>
            </a:r>
            <a:endParaRPr sz="3500" b="1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" name="Google Shape;88;p4"/>
          <p:cNvSpPr txBox="1">
            <a:spLocks noGrp="1"/>
          </p:cNvSpPr>
          <p:nvPr>
            <p:ph type="body" idx="1"/>
          </p:nvPr>
        </p:nvSpPr>
        <p:spPr>
          <a:xfrm>
            <a:off x="356936" y="2407503"/>
            <a:ext cx="11459297" cy="1880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Przykładowe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wyprowadzone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warunki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testowe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przypadki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testowe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na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podstawie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specyfikacji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.</a:t>
            </a:r>
            <a:endParaRPr sz="2800" dirty="0"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57976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graphicFrame>
        <p:nvGraphicFramePr>
          <p:cNvPr id="4" name="Obi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9624029"/>
              </p:ext>
            </p:extLst>
          </p:nvPr>
        </p:nvGraphicFramePr>
        <p:xfrm>
          <a:off x="-1" y="-1"/>
          <a:ext cx="12336651" cy="87177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Acrobat Document" r:id="rId4" imgW="5346587" imgH="3778135" progId="Acrobat.Document.DC">
                  <p:embed/>
                </p:oleObj>
              </mc:Choice>
              <mc:Fallback>
                <p:oleObj name="Acrobat Document" r:id="rId4" imgW="5346587" imgH="3778135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" y="-1"/>
                        <a:ext cx="12336651" cy="87177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2487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99578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500" dirty="0" err="1">
                <a:latin typeface="Poppins"/>
                <a:ea typeface="Poppins"/>
                <a:cs typeface="Poppins"/>
                <a:sym typeface="Poppins"/>
              </a:rPr>
              <a:t>Ryzyka</a:t>
            </a:r>
            <a:r>
              <a:rPr lang="en-US" sz="35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latin typeface="Poppins"/>
                <a:ea typeface="Poppins"/>
                <a:cs typeface="Poppins"/>
                <a:sym typeface="Poppins"/>
              </a:rPr>
              <a:t>Projektowe</a:t>
            </a:r>
            <a:r>
              <a:rPr lang="en-US" sz="35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latin typeface="Poppins"/>
                <a:ea typeface="Poppins"/>
                <a:cs typeface="Poppins"/>
                <a:sym typeface="Poppins"/>
              </a:rPr>
              <a:t>oraz</a:t>
            </a:r>
            <a:r>
              <a:rPr lang="en-US" sz="35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latin typeface="Poppins"/>
                <a:ea typeface="Poppins"/>
                <a:cs typeface="Poppins"/>
                <a:sym typeface="Poppins"/>
              </a:rPr>
              <a:t>Produktowe</a:t>
            </a:r>
            <a:endParaRPr sz="35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4" name="Google Shape;94;p5"/>
          <p:cNvSpPr txBox="1">
            <a:spLocks noGrp="1"/>
          </p:cNvSpPr>
          <p:nvPr>
            <p:ph type="body" idx="1"/>
          </p:nvPr>
        </p:nvSpPr>
        <p:spPr>
          <a:xfrm>
            <a:off x="838200" y="1325562"/>
            <a:ext cx="9957822" cy="4749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22860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400" dirty="0" err="1">
                <a:latin typeface="Poppins"/>
                <a:ea typeface="Poppins"/>
                <a:cs typeface="Poppins"/>
                <a:sym typeface="Poppins"/>
              </a:rPr>
              <a:t>Przykładowe</a:t>
            </a:r>
            <a:r>
              <a:rPr lang="en-US" sz="24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dirty="0" err="1">
                <a:latin typeface="Poppins"/>
                <a:ea typeface="Poppins"/>
                <a:cs typeface="Poppins"/>
                <a:sym typeface="Poppins"/>
              </a:rPr>
              <a:t>zidentyfikowane</a:t>
            </a:r>
            <a:r>
              <a:rPr lang="en-US" sz="24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dirty="0" err="1">
                <a:latin typeface="Poppins"/>
                <a:ea typeface="Poppins"/>
                <a:cs typeface="Poppins"/>
                <a:sym typeface="Poppins"/>
              </a:rPr>
              <a:t>ryzyka</a:t>
            </a:r>
            <a:r>
              <a:rPr lang="en-US" sz="24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dirty="0" err="1" smtClean="0">
                <a:latin typeface="Poppins"/>
                <a:ea typeface="Poppins"/>
                <a:cs typeface="Poppins"/>
                <a:sym typeface="Poppins"/>
              </a:rPr>
              <a:t>projektowe</a:t>
            </a:r>
            <a:r>
              <a:rPr lang="en-US" sz="2400" dirty="0" smtClean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dirty="0" err="1">
                <a:latin typeface="Poppins"/>
                <a:ea typeface="Poppins"/>
                <a:cs typeface="Poppins"/>
                <a:sym typeface="Poppins"/>
              </a:rPr>
              <a:t>oraz</a:t>
            </a:r>
            <a:r>
              <a:rPr lang="en-US" sz="24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dirty="0" err="1">
                <a:latin typeface="Poppins"/>
                <a:ea typeface="Poppins"/>
                <a:cs typeface="Poppins"/>
                <a:sym typeface="Poppins"/>
              </a:rPr>
              <a:t>produktowe</a:t>
            </a:r>
            <a:r>
              <a:rPr lang="en-US" sz="2400" dirty="0" smtClean="0">
                <a:latin typeface="Poppins"/>
                <a:ea typeface="Poppins"/>
                <a:cs typeface="Poppins"/>
                <a:sym typeface="Poppins"/>
              </a:rPr>
              <a:t>.</a:t>
            </a:r>
            <a:endParaRPr lang="pl-PL" sz="2400" dirty="0" smtClean="0"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pl-PL" dirty="0"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pl-PL" sz="1800" b="1" dirty="0" smtClean="0"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pl-PL" sz="1800" b="1" dirty="0" smtClean="0">
                <a:latin typeface="Poppins"/>
                <a:ea typeface="Poppins"/>
                <a:cs typeface="Poppins"/>
                <a:sym typeface="Poppins"/>
              </a:rPr>
              <a:t>Ryzyko produktowe:</a:t>
            </a:r>
          </a:p>
          <a:p>
            <a:pPr marL="571500" lv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pl-PL" sz="1800" dirty="0" smtClean="0">
                <a:latin typeface="Poppins"/>
                <a:ea typeface="Poppins"/>
                <a:cs typeface="Poppins"/>
                <a:sym typeface="Poppins"/>
              </a:rPr>
              <a:t>Funkcjonalność</a:t>
            </a:r>
          </a:p>
          <a:p>
            <a:pPr marL="571500" lv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pl-PL" sz="1800" dirty="0" smtClean="0">
                <a:latin typeface="Poppins"/>
                <a:ea typeface="Poppins"/>
                <a:cs typeface="Poppins"/>
                <a:sym typeface="Poppins"/>
              </a:rPr>
              <a:t>Wydajność</a:t>
            </a:r>
          </a:p>
          <a:p>
            <a:pPr marL="571500" lv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pl-PL" sz="1800" dirty="0" smtClean="0">
                <a:latin typeface="Poppins"/>
                <a:ea typeface="Poppins"/>
                <a:cs typeface="Poppins"/>
                <a:sym typeface="Poppins"/>
              </a:rPr>
              <a:t>Wysoka złożoność struktury elementu</a:t>
            </a:r>
            <a:endParaRPr lang="pl-PL" sz="1800" dirty="0" smtClean="0"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lang="pl-PL" dirty="0" smtClean="0">
              <a:latin typeface="Poppins"/>
              <a:ea typeface="Poppins"/>
              <a:cs typeface="Poppins"/>
              <a:sym typeface="Poppins"/>
            </a:endParaRPr>
          </a:p>
          <a:p>
            <a:pPr marL="228600" indent="0">
              <a:buNone/>
            </a:pPr>
            <a:r>
              <a:rPr lang="pl-PL" sz="1800" b="1" dirty="0">
                <a:latin typeface="Poppins"/>
                <a:ea typeface="Poppins"/>
                <a:cs typeface="Poppins"/>
                <a:sym typeface="Poppins"/>
              </a:rPr>
              <a:t>Ryzyko projektowe</a:t>
            </a:r>
            <a:r>
              <a:rPr lang="pl-PL" sz="1800" b="1" dirty="0" smtClean="0"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571500">
              <a:buFontTx/>
              <a:buChar char="-"/>
            </a:pPr>
            <a:r>
              <a:rPr lang="pl-PL" sz="1800" dirty="0" smtClean="0">
                <a:latin typeface="Poppins"/>
                <a:ea typeface="Poppins"/>
                <a:cs typeface="Poppins"/>
                <a:sym typeface="Poppins"/>
              </a:rPr>
              <a:t>Brak doświadczenia testera</a:t>
            </a:r>
          </a:p>
          <a:p>
            <a:pPr marL="571500">
              <a:buFontTx/>
              <a:buChar char="-"/>
            </a:pPr>
            <a:r>
              <a:rPr lang="pl-PL" sz="1800" dirty="0" smtClean="0">
                <a:latin typeface="Poppins"/>
                <a:ea typeface="Poppins"/>
                <a:cs typeface="Poppins"/>
                <a:sym typeface="Poppins"/>
              </a:rPr>
              <a:t>Jakość projektów</a:t>
            </a:r>
          </a:p>
          <a:p>
            <a:pPr marL="571500">
              <a:buFontTx/>
              <a:buChar char="-"/>
            </a:pPr>
            <a:r>
              <a:rPr lang="pl-PL" sz="1800" dirty="0" smtClean="0">
                <a:latin typeface="Poppins"/>
                <a:ea typeface="Poppins"/>
                <a:cs typeface="Poppins"/>
                <a:sym typeface="Poppins"/>
              </a:rPr>
              <a:t>Jakość testów</a:t>
            </a:r>
          </a:p>
          <a:p>
            <a:pPr marL="571500">
              <a:buFontTx/>
              <a:buChar char="-"/>
            </a:pPr>
            <a:endParaRPr lang="pl-PL" dirty="0">
              <a:latin typeface="Poppins"/>
              <a:ea typeface="Poppins"/>
              <a:cs typeface="Poppins"/>
              <a:sym typeface="Poppins"/>
            </a:endParaRPr>
          </a:p>
          <a:p>
            <a:pPr marL="22860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"/>
          <p:cNvSpPr txBox="1">
            <a:spLocks noGrp="1"/>
          </p:cNvSpPr>
          <p:nvPr>
            <p:ph type="title"/>
          </p:nvPr>
        </p:nvSpPr>
        <p:spPr>
          <a:xfrm>
            <a:off x="838200" y="1431925"/>
            <a:ext cx="995782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500" b="1" dirty="0" err="1">
                <a:latin typeface="Poppins"/>
                <a:ea typeface="Poppins"/>
                <a:cs typeface="Poppins"/>
                <a:sym typeface="Poppins"/>
              </a:rPr>
              <a:t>Przypadki</a:t>
            </a:r>
            <a:r>
              <a:rPr lang="en-US" sz="3500" b="1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b="1" dirty="0" err="1">
                <a:latin typeface="Poppins"/>
                <a:ea typeface="Poppins"/>
                <a:cs typeface="Poppins"/>
                <a:sym typeface="Poppins"/>
              </a:rPr>
              <a:t>testowe</a:t>
            </a:r>
            <a:r>
              <a:rPr lang="en-US" sz="3500" b="1" dirty="0">
                <a:latin typeface="Poppins"/>
                <a:ea typeface="Poppins"/>
                <a:cs typeface="Poppins"/>
                <a:sym typeface="Poppins"/>
              </a:rPr>
              <a:t> w </a:t>
            </a:r>
            <a:r>
              <a:rPr lang="en-US" sz="3500" b="1" dirty="0" err="1">
                <a:latin typeface="Poppins"/>
                <a:ea typeface="Poppins"/>
                <a:cs typeface="Poppins"/>
                <a:sym typeface="Poppins"/>
              </a:rPr>
              <a:t>narzędziu</a:t>
            </a:r>
            <a:endParaRPr sz="3500" b="1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1"/>
          </p:nvPr>
        </p:nvSpPr>
        <p:spPr>
          <a:xfrm>
            <a:off x="838200" y="2892425"/>
            <a:ext cx="995782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Zrzut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ekranu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przykładowego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przypadku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 err="1">
                <a:latin typeface="Poppins"/>
                <a:ea typeface="Poppins"/>
                <a:cs typeface="Poppins"/>
                <a:sym typeface="Poppins"/>
              </a:rPr>
              <a:t>testowego</a:t>
            </a:r>
            <a:r>
              <a:rPr lang="en-US" sz="2800" dirty="0">
                <a:latin typeface="Poppins"/>
                <a:ea typeface="Poppins"/>
                <a:cs typeface="Poppins"/>
                <a:sym typeface="Poppins"/>
              </a:rPr>
              <a:t>.</a:t>
            </a:r>
            <a:endParaRPr sz="2800" dirty="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96" y="476098"/>
            <a:ext cx="11837008" cy="590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838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"/>
          <p:cNvSpPr txBox="1">
            <a:spLocks noGrp="1"/>
          </p:cNvSpPr>
          <p:nvPr>
            <p:ph type="title"/>
          </p:nvPr>
        </p:nvSpPr>
        <p:spPr>
          <a:xfrm>
            <a:off x="838200" y="-96961"/>
            <a:ext cx="9957822" cy="17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500" dirty="0" err="1">
                <a:latin typeface="Poppins"/>
                <a:ea typeface="Poppins"/>
                <a:cs typeface="Poppins"/>
                <a:sym typeface="Poppins"/>
              </a:rPr>
              <a:t>Sesja</a:t>
            </a:r>
            <a:r>
              <a:rPr lang="en-US" sz="35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latin typeface="Poppins"/>
                <a:ea typeface="Poppins"/>
                <a:cs typeface="Poppins"/>
                <a:sym typeface="Poppins"/>
              </a:rPr>
              <a:t>eksploracyjna</a:t>
            </a:r>
            <a:endParaRPr sz="3500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838200" y="1104900"/>
            <a:ext cx="9957822" cy="507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1600" dirty="0" err="1">
                <a:latin typeface="Poppins"/>
                <a:ea typeface="Poppins"/>
                <a:cs typeface="Poppins"/>
                <a:sym typeface="Poppins"/>
              </a:rPr>
              <a:t>Uzupełnij</a:t>
            </a:r>
            <a:r>
              <a:rPr lang="en-US" sz="16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latin typeface="Poppins"/>
                <a:ea typeface="Poppins"/>
                <a:cs typeface="Poppins"/>
                <a:sym typeface="Poppins"/>
              </a:rPr>
              <a:t>poniższą</a:t>
            </a:r>
            <a:r>
              <a:rPr lang="en-US" sz="16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latin typeface="Poppins"/>
                <a:ea typeface="Poppins"/>
                <a:cs typeface="Poppins"/>
                <a:sym typeface="Poppins"/>
              </a:rPr>
              <a:t>kartę</a:t>
            </a:r>
            <a:r>
              <a:rPr lang="en-US" sz="16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latin typeface="Poppins"/>
                <a:ea typeface="Poppins"/>
                <a:cs typeface="Poppins"/>
                <a:sym typeface="Poppins"/>
              </a:rPr>
              <a:t>sesji</a:t>
            </a:r>
            <a:r>
              <a:rPr lang="en-US" sz="1600" dirty="0"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600" dirty="0" err="1">
                <a:latin typeface="Poppins"/>
                <a:ea typeface="Poppins"/>
                <a:cs typeface="Poppins"/>
                <a:sym typeface="Poppins"/>
              </a:rPr>
              <a:t>eksploracyjnej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107" name="Google Shape;107;p7"/>
          <p:cNvGraphicFramePr/>
          <p:nvPr>
            <p:extLst>
              <p:ext uri="{D42A27DB-BD31-4B8C-83A1-F6EECF244321}">
                <p14:modId xmlns:p14="http://schemas.microsoft.com/office/powerpoint/2010/main" val="3527209970"/>
              </p:ext>
            </p:extLst>
          </p:nvPr>
        </p:nvGraphicFramePr>
        <p:xfrm>
          <a:off x="1100815" y="1690689"/>
          <a:ext cx="9856550" cy="4421536"/>
        </p:xfrm>
        <a:graphic>
          <a:graphicData uri="http://schemas.openxmlformats.org/drawingml/2006/table">
            <a:tbl>
              <a:tblPr>
                <a:noFill/>
                <a:tableStyleId>{4840B075-6EF5-48B5-A6D8-1DA6AB4E73CC}</a:tableStyleId>
              </a:tblPr>
              <a:tblGrid>
                <a:gridCol w="2313100"/>
                <a:gridCol w="707200"/>
                <a:gridCol w="707200"/>
                <a:gridCol w="707200"/>
                <a:gridCol w="1296525"/>
                <a:gridCol w="707200"/>
                <a:gridCol w="707200"/>
                <a:gridCol w="707200"/>
                <a:gridCol w="1296525"/>
                <a:gridCol w="707200"/>
              </a:tblGrid>
              <a:tr h="331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 dirty="0"/>
                        <a:t>ID </a:t>
                      </a:r>
                      <a:r>
                        <a:rPr lang="en-US" sz="1500" u="none" strike="noStrike" cap="none" dirty="0" err="1"/>
                        <a:t>Sesji</a:t>
                      </a:r>
                      <a:r>
                        <a:rPr lang="en-US" sz="1500" u="none" strike="noStrike" cap="none" dirty="0"/>
                        <a:t>: </a:t>
                      </a:r>
                      <a:r>
                        <a:rPr lang="pl-PL" sz="1500" u="none" strike="noStrike" cap="none" dirty="0" smtClean="0"/>
                        <a:t>AIRU01</a:t>
                      </a:r>
                      <a:endParaRPr sz="1500" b="1" i="0" u="none" strike="noStrike" cap="none" dirty="0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/>
                        <a:t> </a:t>
                      </a:r>
                      <a:endParaRPr sz="1500" b="1" i="0" u="none" strike="noStrike" cap="none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/>
                        <a:t> </a:t>
                      </a:r>
                      <a:endParaRPr sz="1500" b="1" i="0" u="none" strike="noStrike" cap="none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/>
                        <a:t> </a:t>
                      </a:r>
                      <a:endParaRPr sz="1500" b="1" i="0" u="none" strike="noStrike" cap="none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/>
                        <a:t> </a:t>
                      </a:r>
                      <a:endParaRPr sz="1500" b="1" i="0" u="none" strike="noStrike" cap="none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/>
                        <a:t> </a:t>
                      </a:r>
                      <a:endParaRPr sz="1500" b="1" i="0" u="none" strike="noStrike" cap="none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/>
                        <a:t> </a:t>
                      </a:r>
                      <a:endParaRPr sz="1500" b="1" i="0" u="none" strike="noStrike" cap="none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/>
                        <a:t> </a:t>
                      </a:r>
                      <a:endParaRPr sz="1500" b="1" i="0" u="none" strike="noStrike" cap="none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/>
                        <a:t> </a:t>
                      </a:r>
                      <a:endParaRPr sz="1500" b="1" i="0" u="none" strike="noStrike" cap="none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strike="noStrike" cap="none"/>
                        <a:t> </a:t>
                      </a:r>
                      <a:endParaRPr sz="1500" b="1" i="0" u="none" strike="noStrike" cap="none">
                        <a:solidFill>
                          <a:srgbClr val="44546A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</a:tr>
              <a:tr h="362493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Tester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1100" u="none" strike="noStrike" cap="none" dirty="0" smtClean="0"/>
                        <a:t>Ilona Czyż</a:t>
                      </a:r>
                      <a:endParaRPr sz="11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Data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1100" u="none" strike="noStrike" cap="none" dirty="0" smtClean="0"/>
                        <a:t>16</a:t>
                      </a:r>
                      <a:r>
                        <a:rPr lang="en-US" sz="1100" u="none" strike="noStrike" cap="none" dirty="0" smtClean="0"/>
                        <a:t>.</a:t>
                      </a:r>
                      <a:r>
                        <a:rPr lang="pl-PL" sz="1100" u="none" strike="noStrike" cap="none" dirty="0" smtClean="0"/>
                        <a:t>06</a:t>
                      </a:r>
                      <a:r>
                        <a:rPr lang="en-US" sz="1100" u="none" strike="noStrike" cap="none" dirty="0" smtClean="0"/>
                        <a:t>.20</a:t>
                      </a:r>
                      <a:r>
                        <a:rPr lang="pl-PL" sz="1100" u="none" strike="noStrike" cap="none" dirty="0" smtClean="0"/>
                        <a:t>22</a:t>
                      </a:r>
                      <a:endParaRPr sz="11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</a:tr>
              <a:tr h="506131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Czas Rozpoczęcia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1100" u="none" strike="noStrike" cap="none" dirty="0" smtClean="0"/>
                        <a:t>14:14</a:t>
                      </a:r>
                      <a:endParaRPr sz="11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Czas Zakończenia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sz="1100" u="none" strike="noStrike" cap="none" dirty="0" smtClean="0"/>
                        <a:t>15:15</a:t>
                      </a:r>
                      <a:endParaRPr lang="pl-PL" sz="1100" b="1" i="0" u="none" strike="noStrike" cap="none" dirty="0" smtClean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 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/>
                </a:tc>
              </a:tr>
              <a:tr h="433387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Cel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ctr"/>
                </a:tc>
                <a:tc gridSpan="9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1100" u="none" strike="noStrike" cap="none" dirty="0" smtClean="0"/>
                        <a:t>Przetestowanie funkcjonalności formularza rejestracyjnego</a:t>
                      </a:r>
                      <a:r>
                        <a:rPr lang="pl-PL" sz="1100" u="none" strike="noStrike" cap="none" baseline="0" dirty="0" smtClean="0"/>
                        <a:t> w aplikacji internetowej http://automationpractice.com/</a:t>
                      </a:r>
                      <a:endParaRPr sz="11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</a:tr>
              <a:tr h="131445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Znalezione Błedy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ctr"/>
                </a:tc>
                <a:tc gridSpan="9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1100" u="none" strike="noStrike" cap="none" dirty="0" smtClean="0">
                          <a:latin typeface="+mn-lt"/>
                        </a:rPr>
                        <a:t>1.</a:t>
                      </a:r>
                      <a:r>
                        <a:rPr lang="pl-PL" sz="1100" u="none" strike="noStrike" cap="none" baseline="0" dirty="0" smtClean="0">
                          <a:latin typeface="+mn-lt"/>
                        </a:rPr>
                        <a:t> </a:t>
                      </a:r>
                      <a:r>
                        <a:rPr lang="pl-PL" sz="1100" u="none" strike="noStrike" cap="none" dirty="0" smtClean="0">
                          <a:latin typeface="+mn-lt"/>
                        </a:rPr>
                        <a:t>Część podpowiedzi pod </a:t>
                      </a:r>
                      <a:r>
                        <a:rPr lang="pl-PL" sz="1100" u="none" strike="noStrike" cap="none" dirty="0" err="1" smtClean="0">
                          <a:latin typeface="+mn-lt"/>
                        </a:rPr>
                        <a:t>inputami</a:t>
                      </a:r>
                      <a:r>
                        <a:rPr lang="pl-PL" sz="1100" u="none" strike="noStrike" cap="none" baseline="0" dirty="0" smtClean="0">
                          <a:latin typeface="+mn-lt"/>
                        </a:rPr>
                        <a:t> jest w kolorze czerwonym, pozostała w kolorze szarym.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1100" u="none" strike="noStrike" cap="none" baseline="0" dirty="0" smtClean="0">
                          <a:latin typeface="+mn-lt"/>
                        </a:rPr>
                        <a:t>2. Podpowiedź informuje o zarejestrowaniu jednego z dwóch nr telefonu, odnośnik do wypełnienia pola obowiązkowego wskazuje na telefon komórkowy.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1100" b="0" i="0" u="none" strike="noStrike" cap="none" baseline="0" dirty="0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3. Input odnoszący się do „</a:t>
                      </a:r>
                      <a:r>
                        <a:rPr lang="pl-PL" sz="1100" b="0" i="0" u="none" strike="noStrike" cap="none" baseline="0" dirty="0" err="1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Assign</a:t>
                      </a:r>
                      <a:r>
                        <a:rPr lang="pl-PL" sz="1100" b="0" i="0" u="none" strike="noStrike" cap="none" baseline="0" dirty="0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l-PL" sz="1100" b="0" i="0" u="none" strike="noStrike" cap="none" baseline="0" dirty="0" err="1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an</a:t>
                      </a:r>
                      <a:r>
                        <a:rPr lang="pl-PL" sz="1100" b="0" i="0" u="none" strike="noStrike" cap="none" baseline="0" dirty="0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l-PL" sz="1100" b="0" i="0" u="none" strike="noStrike" cap="none" baseline="0" dirty="0" err="1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address</a:t>
                      </a:r>
                      <a:r>
                        <a:rPr lang="pl-PL" sz="1100" b="0" i="0" u="none" strike="noStrike" cap="none" baseline="0" dirty="0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 alias for </a:t>
                      </a:r>
                      <a:r>
                        <a:rPr lang="pl-PL" sz="1100" b="0" i="0" u="none" strike="noStrike" cap="none" baseline="0" dirty="0" err="1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future</a:t>
                      </a:r>
                      <a:r>
                        <a:rPr lang="pl-PL" sz="1100" b="0" i="0" u="none" strike="noStrike" cap="none" baseline="0" dirty="0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l-PL" sz="1100" b="0" i="0" u="none" strike="noStrike" cap="none" baseline="0" dirty="0" err="1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reference</a:t>
                      </a:r>
                      <a:r>
                        <a:rPr lang="pl-PL" sz="1100" b="0" i="0" u="none" strike="noStrike" cap="none" baseline="0" dirty="0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.” nie powinien być polem obowiązkowym.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1100" b="0" i="0" u="none" strike="noStrike" cap="none" baseline="0" dirty="0" smtClean="0">
                          <a:solidFill>
                            <a:srgbClr val="000000"/>
                          </a:solidFill>
                          <a:latin typeface="+mn-lt"/>
                          <a:ea typeface="Calibri"/>
                          <a:cs typeface="Calibri"/>
                          <a:sym typeface="Calibri"/>
                        </a:rPr>
                        <a:t>4. Brak potwierdzenia założenia konta.</a:t>
                      </a: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</a:tr>
              <a:tr h="1473550"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Dalsza analiza</a:t>
                      </a:r>
                      <a:endParaRPr sz="11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ctr"/>
                </a:tc>
                <a:tc gridSpan="9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u="none" strike="noStrike" cap="none" dirty="0"/>
                        <a:t> </a:t>
                      </a:r>
                      <a:r>
                        <a:rPr lang="pl-PL" sz="1100" u="none" strike="noStrike" cap="none" dirty="0" smtClean="0"/>
                        <a:t>Należy</a:t>
                      </a:r>
                      <a:r>
                        <a:rPr lang="pl-PL" sz="1100" u="none" strike="noStrike" cap="none" baseline="0" dirty="0" smtClean="0"/>
                        <a:t> rozważyć jaki kolor powinien zostać użyty w podpowiedziach pod </a:t>
                      </a:r>
                      <a:r>
                        <a:rPr lang="pl-PL" sz="1100" u="none" strike="noStrike" cap="none" baseline="0" dirty="0" err="1" smtClean="0"/>
                        <a:t>inputami</a:t>
                      </a:r>
                      <a:r>
                        <a:rPr lang="pl-PL" sz="1100" u="none" strike="noStrike" cap="none" baseline="0" dirty="0" smtClean="0"/>
                        <a:t>, kolor czerwony jest standardowo używany w przypadku nie uzupełnionego/błędnie uzupełnionego pola. Konieczna jest analiza obowiązkowych </a:t>
                      </a:r>
                      <a:r>
                        <a:rPr lang="pl-PL" sz="1100" u="none" strike="noStrike" cap="none" baseline="0" dirty="0" err="1" smtClean="0"/>
                        <a:t>inputów</a:t>
                      </a:r>
                      <a:r>
                        <a:rPr lang="pl-PL" sz="1100" u="none" strike="noStrike" cap="none" baseline="0" dirty="0" smtClean="0"/>
                        <a:t>, odnośniki do obowiązkowych pól nie pokrywają się z podpowiedziami.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sz="1100" b="0" i="0" u="none" strike="noStrike" cap="none" baseline="0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  <a:sym typeface="Calibri"/>
                        </a:rPr>
                        <a:t>Poprawne wypełnienie formularza i zatwierdzenie go nie skutkuje mailowym potwierdzeniem rejestracji.</a:t>
                      </a: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  <a:sym typeface="Calibri"/>
                      </a:endParaRPr>
                    </a:p>
                  </a:txBody>
                  <a:tcPr marL="7625" marR="7625" marT="7625" marB="0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4326</TotalTime>
  <Words>353</Words>
  <Application>Microsoft Office PowerPoint</Application>
  <PresentationFormat>Panoramiczny</PresentationFormat>
  <Paragraphs>88</Paragraphs>
  <Slides>12</Slides>
  <Notes>12</Notes>
  <HiddenSlides>0</HiddenSlides>
  <MMClips>1</MMClips>
  <ScaleCrop>false</ScaleCrop>
  <HeadingPairs>
    <vt:vector size="8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Osadzone serwery OLE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7" baseType="lpstr">
      <vt:lpstr>Poppins</vt:lpstr>
      <vt:lpstr>Arial</vt:lpstr>
      <vt:lpstr>Calibri</vt:lpstr>
      <vt:lpstr>Motyw pakietu Office</vt:lpstr>
      <vt:lpstr>Adobe Acrobat Document</vt:lpstr>
      <vt:lpstr>Projekt Końcowy</vt:lpstr>
      <vt:lpstr>Krótko o projekcie</vt:lpstr>
      <vt:lpstr>Krótko o projekcie</vt:lpstr>
      <vt:lpstr>Specyfikacja</vt:lpstr>
      <vt:lpstr>Prezentacja programu PowerPoint</vt:lpstr>
      <vt:lpstr>Ryzyka Projektowe oraz Produktowe</vt:lpstr>
      <vt:lpstr>Przypadki testowe w narzędziu</vt:lpstr>
      <vt:lpstr>Prezentacja programu PowerPoint</vt:lpstr>
      <vt:lpstr>Sesja eksploracyjna</vt:lpstr>
      <vt:lpstr>Raportowanie defektów w narzędziu JIRA</vt:lpstr>
      <vt:lpstr>Prezentacja programu PowerPoint</vt:lpstr>
      <vt:lpstr>Elementy dodatkowe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Dla kursanta</dc:title>
  <dc:creator>Admin</dc:creator>
  <cp:lastModifiedBy>Admin</cp:lastModifiedBy>
  <cp:revision>27</cp:revision>
  <dcterms:modified xsi:type="dcterms:W3CDTF">2022-06-27T14:29:19Z</dcterms:modified>
</cp:coreProperties>
</file>